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7"/>
  </p:notesMasterIdLst>
  <p:sldIdLst>
    <p:sldId id="256" r:id="rId2"/>
    <p:sldId id="284" r:id="rId3"/>
    <p:sldId id="275" r:id="rId4"/>
    <p:sldId id="273" r:id="rId5"/>
    <p:sldId id="274" r:id="rId6"/>
    <p:sldId id="264" r:id="rId7"/>
    <p:sldId id="266" r:id="rId8"/>
    <p:sldId id="272" r:id="rId9"/>
    <p:sldId id="267" r:id="rId10"/>
    <p:sldId id="285" r:id="rId11"/>
    <p:sldId id="257" r:id="rId12"/>
    <p:sldId id="258" r:id="rId13"/>
    <p:sldId id="259" r:id="rId14"/>
    <p:sldId id="260" r:id="rId15"/>
    <p:sldId id="261" r:id="rId16"/>
    <p:sldId id="262" r:id="rId17"/>
    <p:sldId id="286" r:id="rId18"/>
    <p:sldId id="293" r:id="rId19"/>
    <p:sldId id="295" r:id="rId20"/>
    <p:sldId id="290" r:id="rId21"/>
    <p:sldId id="294" r:id="rId22"/>
    <p:sldId id="297" r:id="rId23"/>
    <p:sldId id="298" r:id="rId24"/>
    <p:sldId id="299" r:id="rId25"/>
    <p:sldId id="296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0255" autoAdjust="0"/>
  </p:normalViewPr>
  <p:slideViewPr>
    <p:cSldViewPr snapToGrid="0">
      <p:cViewPr varScale="1">
        <p:scale>
          <a:sx n="104" d="100"/>
          <a:sy n="104" d="100"/>
        </p:scale>
        <p:origin x="9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2784B-6F16-489A-8AC9-208B703978CD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E2CB1-2235-4A64-A821-0096823DFCD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8655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2CB1-2235-4A64-A821-0096823DFCD2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394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83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006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961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795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921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898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204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443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066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474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018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8DB61B0-B8C6-42E3-B74C-619E54D08FAB}" type="datetimeFigureOut">
              <a:rPr lang="hr-HR" smtClean="0"/>
              <a:t>1.6.2022.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9C68655-BED4-458D-B42D-30DBD56533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804727" y="2172393"/>
            <a:ext cx="3724102" cy="1069848"/>
          </a:xfrm>
        </p:spPr>
        <p:txBody>
          <a:bodyPr>
            <a:noAutofit/>
          </a:bodyPr>
          <a:lstStyle/>
          <a:p>
            <a:r>
              <a:rPr lang="hr-HR" sz="3200" dirty="0" smtClean="0"/>
              <a:t>Aktivnosti u školskoj  godini 2021./2022.</a:t>
            </a:r>
            <a:endParaRPr lang="hr-HR" sz="32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4" y="147780"/>
            <a:ext cx="7499016" cy="6049819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9577633" y="4017818"/>
            <a:ext cx="1228912" cy="11574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2" descr="UNICEF Logo, history, meaning, symbol,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168" t="-939334" r="-726579" b="-182413"/>
          <a:stretch/>
        </p:blipFill>
        <p:spPr bwMode="auto">
          <a:xfrm>
            <a:off x="-3143807" y="-11817760"/>
            <a:ext cx="36576000" cy="2057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5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UPLATILI SMO VRIJEDNU DONACIJU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U obje akcije prikupili smo i uplatili ukupno </a:t>
            </a:r>
            <a:r>
              <a:rPr lang="hr-HR" sz="3200" dirty="0"/>
              <a:t>2.669,45 </a:t>
            </a:r>
            <a:r>
              <a:rPr lang="hr-HR" sz="3200" dirty="0" smtClean="0"/>
              <a:t>kuna; </a:t>
            </a:r>
          </a:p>
          <a:p>
            <a:r>
              <a:rPr lang="hr-HR" sz="3200" dirty="0" smtClean="0"/>
              <a:t>Prisjetimo se što djeca Madagaskara mogu imati za taj novac:</a:t>
            </a:r>
          </a:p>
          <a:p>
            <a:pPr lvl="2"/>
            <a:r>
              <a:rPr lang="hr-H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30,00</a:t>
            </a:r>
            <a:r>
              <a:rPr lang="hr-H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kuna košta školski ruksak za jedno dijete;</a:t>
            </a:r>
          </a:p>
          <a:p>
            <a:pPr lvl="2"/>
            <a:r>
              <a:rPr lang="hr-HR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140,00</a:t>
            </a:r>
            <a:r>
              <a:rPr lang="hr-HR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kuna je potrebno za olovke i bilježnice za 30 učenika;</a:t>
            </a:r>
          </a:p>
          <a:p>
            <a:pPr lvl="2"/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470,00</a:t>
            </a:r>
            <a:r>
              <a:rPr lang="hr-HR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kuna je trošak za školovanje jednog djeteta za jednu školsku godinu (za pribor  i trošak poučavanja);</a:t>
            </a:r>
          </a:p>
          <a:p>
            <a:pPr lvl="2"/>
            <a:r>
              <a:rPr lang="hr-H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990,00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kuna je potrebno izdvojiti za „Kutiju punu stvari” koje su potrebne u učionici ili dječjem vrtiću.</a:t>
            </a:r>
          </a:p>
        </p:txBody>
      </p:sp>
      <p:pic>
        <p:nvPicPr>
          <p:cNvPr id="4" name="Picture 2" descr="PROJEKT „ŠKOLE ZA AFRIKU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469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3" y="120073"/>
            <a:ext cx="9983355" cy="6655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4775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4" y="307110"/>
            <a:ext cx="9359553" cy="6239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34244" b="90557"/>
          <a:stretch/>
        </p:blipFill>
        <p:spPr bwMode="auto">
          <a:xfrm>
            <a:off x="0" y="0"/>
            <a:ext cx="1905000" cy="50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1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56" y="136236"/>
            <a:ext cx="9652462" cy="6636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34479" b="90557"/>
          <a:stretch/>
        </p:blipFill>
        <p:spPr bwMode="auto">
          <a:xfrm>
            <a:off x="0" y="0"/>
            <a:ext cx="1892300" cy="50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66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35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19124" b="42896"/>
          <a:stretch/>
        </p:blipFill>
        <p:spPr>
          <a:xfrm>
            <a:off x="295563" y="481137"/>
            <a:ext cx="11231419" cy="5754077"/>
          </a:xfrm>
          <a:prstGeom prst="rect">
            <a:avLst/>
          </a:prstGeom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3119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2. polugodište</a:t>
            </a:r>
            <a:endParaRPr lang="hr-HR" dirty="0"/>
          </a:p>
        </p:txBody>
      </p:sp>
      <p:pic>
        <p:nvPicPr>
          <p:cNvPr id="6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318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>
          <a:xfrm>
            <a:off x="663448" y="2466109"/>
            <a:ext cx="4754880" cy="3291840"/>
          </a:xfrm>
        </p:spPr>
        <p:txBody>
          <a:bodyPr/>
          <a:lstStyle/>
          <a:p>
            <a:r>
              <a:rPr lang="hr-HR" dirty="0" smtClean="0"/>
              <a:t>Učenici su zajedno sa svojom profesoricom Marinom Miter izradili plakat povodom Svjetskog dana voda, 22. ožujka</a:t>
            </a:r>
          </a:p>
          <a:p>
            <a:endParaRPr lang="hr-HR" dirty="0"/>
          </a:p>
        </p:txBody>
      </p:sp>
      <p:sp>
        <p:nvSpPr>
          <p:cNvPr id="9" name="Naslov 1"/>
          <p:cNvSpPr>
            <a:spLocks noGrp="1"/>
          </p:cNvSpPr>
          <p:nvPr>
            <p:ph type="body" sz="quarter" idx="3"/>
          </p:nvPr>
        </p:nvSpPr>
        <p:spPr>
          <a:xfrm>
            <a:off x="6835279" y="1069202"/>
            <a:ext cx="4754880" cy="640080"/>
          </a:xfrm>
        </p:spPr>
        <p:txBody>
          <a:bodyPr>
            <a:noAutofit/>
          </a:bodyPr>
          <a:lstStyle/>
          <a:p>
            <a:r>
              <a:rPr lang="hr-HR" sz="2800" dirty="0" smtClean="0">
                <a:latin typeface="+mj-lt"/>
              </a:rPr>
              <a:t>Svjetski dan voda, 22. ožujka 2022. </a:t>
            </a:r>
            <a:endParaRPr lang="hr-HR" sz="2800" dirty="0">
              <a:latin typeface="+mj-lt"/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body" idx="1"/>
          </p:nvPr>
        </p:nvSpPr>
        <p:spPr>
          <a:xfrm>
            <a:off x="427921" y="905164"/>
            <a:ext cx="5396807" cy="804118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+mj-lt"/>
              </a:rPr>
              <a:t>Ekologija u prometu, TC</a:t>
            </a:r>
            <a:endParaRPr lang="hr-HR" sz="2800" dirty="0">
              <a:latin typeface="+mj-lt"/>
            </a:endParaRPr>
          </a:p>
        </p:txBody>
      </p:sp>
      <p:pic>
        <p:nvPicPr>
          <p:cNvPr id="12" name="Rezervirano mjesto sadržaja 4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" b="32659"/>
          <a:stretch/>
        </p:blipFill>
        <p:spPr>
          <a:xfrm>
            <a:off x="7213600" y="2466109"/>
            <a:ext cx="3788107" cy="305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72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 b="18249"/>
          <a:stretch/>
        </p:blipFill>
        <p:spPr>
          <a:xfrm>
            <a:off x="1446067" y="88397"/>
            <a:ext cx="8529206" cy="6647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39875" y="2673651"/>
            <a:ext cx="10058400" cy="1609344"/>
          </a:xfrm>
        </p:spPr>
        <p:txBody>
          <a:bodyPr/>
          <a:lstStyle/>
          <a:p>
            <a:r>
              <a:rPr lang="hr-HR" dirty="0" smtClean="0"/>
              <a:t>Kućice - kasice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75" y="484632"/>
            <a:ext cx="4369615" cy="5828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544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26866" y="47875"/>
            <a:ext cx="10058400" cy="1609344"/>
          </a:xfrm>
        </p:spPr>
        <p:txBody>
          <a:bodyPr>
            <a:normAutofit/>
          </a:bodyPr>
          <a:lstStyle/>
          <a:p>
            <a:r>
              <a:rPr lang="hr-HR" sz="3600" dirty="0" smtClean="0"/>
              <a:t>Vijeće </a:t>
            </a:r>
            <a:r>
              <a:rPr lang="hr-HR" sz="3600" dirty="0"/>
              <a:t>učenika, 3. svibnja 2022</a:t>
            </a:r>
            <a:r>
              <a:rPr lang="hr-HR" sz="3600" dirty="0" smtClean="0"/>
              <a:t>., </a:t>
            </a:r>
            <a:r>
              <a:rPr lang="hr-HR" sz="3600" dirty="0"/>
              <a:t>pedagoška radionica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8" y="1393089"/>
            <a:ext cx="2269483" cy="3026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539" y="1414564"/>
            <a:ext cx="2559506" cy="341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82" y="2906561"/>
            <a:ext cx="2415581" cy="321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416" y="3120902"/>
            <a:ext cx="2324943" cy="309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Akcija još uvijek traje…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dirty="0" smtClean="0"/>
              <a:t>Akciji se možete priključiti u holu škole koja traje do kraja današnjeg dana.</a:t>
            </a:r>
            <a:endParaRPr lang="hr-HR" dirty="0"/>
          </a:p>
        </p:txBody>
      </p:sp>
      <p:pic>
        <p:nvPicPr>
          <p:cNvPr id="2056" name="Picture 8" descr="Humanitarian - Free healthcare and medical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48" y="19811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5" y="5328371"/>
            <a:ext cx="18192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26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3" y="1234429"/>
            <a:ext cx="6183937" cy="463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1710" y="1231229"/>
            <a:ext cx="6187594" cy="464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PROJEKT „ŠKOLE ZA AFRIKU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5" y="5328371"/>
            <a:ext cx="18192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8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3" y="188694"/>
            <a:ext cx="8679970" cy="650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0" descr="PROJEKT „ŠKOLE ZA AFRIKU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5" y="5328371"/>
            <a:ext cx="18192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Humanitarna akcija je uspjela…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 ovaj put, djelatnici škole su napravili kolače i peciva;</a:t>
            </a:r>
          </a:p>
          <a:p>
            <a:r>
              <a:rPr lang="hr-HR" dirty="0" smtClean="0"/>
              <a:t>Zahvaljujemo se roditeljima </a:t>
            </a:r>
            <a:r>
              <a:rPr lang="hr-HR" dirty="0" smtClean="0">
                <a:solidFill>
                  <a:srgbClr val="FF0000"/>
                </a:solidFill>
              </a:rPr>
              <a:t>Kalčić </a:t>
            </a:r>
            <a:r>
              <a:rPr lang="hr-HR" dirty="0" smtClean="0"/>
              <a:t>i </a:t>
            </a:r>
            <a:r>
              <a:rPr lang="hr-HR" dirty="0" smtClean="0">
                <a:solidFill>
                  <a:srgbClr val="FF0000"/>
                </a:solidFill>
              </a:rPr>
              <a:t>Rubčić </a:t>
            </a:r>
            <a:r>
              <a:rPr lang="hr-HR" dirty="0" smtClean="0"/>
              <a:t>iz </a:t>
            </a:r>
            <a:r>
              <a:rPr lang="hr-HR" dirty="0" smtClean="0">
                <a:solidFill>
                  <a:srgbClr val="FF0000"/>
                </a:solidFill>
              </a:rPr>
              <a:t>2.V2</a:t>
            </a:r>
            <a:r>
              <a:rPr lang="hr-HR" dirty="0" smtClean="0"/>
              <a:t> razrednog odjela;</a:t>
            </a:r>
          </a:p>
          <a:p>
            <a:r>
              <a:rPr lang="hr-HR" dirty="0" smtClean="0"/>
              <a:t>Od prodaje slatkih i slanih zalogajčića, prikupili smo 921,50 kuna…</a:t>
            </a:r>
          </a:p>
          <a:p>
            <a:r>
              <a:rPr lang="hr-HR" dirty="0" smtClean="0"/>
              <a:t>Još uvijek traje prikupljanje sredstava u kućice-kasice;</a:t>
            </a:r>
          </a:p>
          <a:p>
            <a:r>
              <a:rPr lang="hr-HR" dirty="0" smtClean="0"/>
              <a:t>Dosad smo prikupili 384,40 kuna…</a:t>
            </a:r>
          </a:p>
          <a:p>
            <a:r>
              <a:rPr lang="hr-HR" dirty="0" smtClean="0"/>
              <a:t>Prikupljeni novac ćemo podijeliti na dva dijela: </a:t>
            </a:r>
            <a:r>
              <a:rPr lang="hr-HR" dirty="0" smtClean="0">
                <a:solidFill>
                  <a:srgbClr val="0070C0"/>
                </a:solidFill>
              </a:rPr>
              <a:t>pola za djecu Afrike, a pola za djecu Ukrajine.</a:t>
            </a:r>
          </a:p>
          <a:p>
            <a:r>
              <a:rPr lang="hr-HR" dirty="0" smtClean="0"/>
              <a:t>Sljedeće godine nastavljamo s provođenjem programa: ”Škole za Afriku”</a:t>
            </a:r>
          </a:p>
          <a:p>
            <a:r>
              <a:rPr lang="hr-HR" dirty="0" smtClean="0"/>
              <a:t>Hvala svima!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4489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8800" dirty="0" err="1" smtClean="0"/>
              <a:t>PREzENTACIJU</a:t>
            </a:r>
            <a:r>
              <a:rPr lang="hr-HR" sz="8800" dirty="0" smtClean="0"/>
              <a:t> IZRADILE:</a:t>
            </a:r>
            <a:endParaRPr lang="hr-HR" sz="8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>
          <a:xfrm>
            <a:off x="1051560" y="4782820"/>
            <a:ext cx="7891272" cy="1069848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/>
              <a:t>Mara </a:t>
            </a:r>
            <a:r>
              <a:rPr lang="hr-HR" dirty="0" err="1" smtClean="0"/>
              <a:t>Topčić</a:t>
            </a:r>
            <a:r>
              <a:rPr lang="hr-HR" dirty="0" smtClean="0"/>
              <a:t>- </a:t>
            </a:r>
            <a:r>
              <a:rPr lang="hr-HR" dirty="0" err="1" smtClean="0"/>
              <a:t>Bradanović</a:t>
            </a:r>
            <a:r>
              <a:rPr lang="hr-HR" dirty="0" smtClean="0"/>
              <a:t>, prof. i školska pedagoginja, stručna suradnica - izvrsna savjetnica</a:t>
            </a:r>
          </a:p>
          <a:p>
            <a:r>
              <a:rPr lang="hr-HR" dirty="0" smtClean="0"/>
              <a:t>Lucija Tomac, studentica pedagogije</a:t>
            </a:r>
          </a:p>
          <a:p>
            <a:r>
              <a:rPr lang="hr-HR" dirty="0" err="1" smtClean="0"/>
              <a:t>Nensi</a:t>
            </a:r>
            <a:r>
              <a:rPr lang="hr-HR" dirty="0" smtClean="0"/>
              <a:t> Nadarević, studentica pedagogije</a:t>
            </a:r>
            <a:endParaRPr lang="hr-HR" dirty="0"/>
          </a:p>
        </p:txBody>
      </p:sp>
      <p:pic>
        <p:nvPicPr>
          <p:cNvPr id="4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200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1847" y="147932"/>
            <a:ext cx="11353061" cy="1609344"/>
          </a:xfrm>
        </p:spPr>
        <p:txBody>
          <a:bodyPr>
            <a:normAutofit/>
          </a:bodyPr>
          <a:lstStyle/>
          <a:p>
            <a:r>
              <a:rPr lang="hr-HR" sz="3600" dirty="0" smtClean="0"/>
              <a:t>Kućice kasice – akcija se provodila tijekom prvog polugodišta</a:t>
            </a:r>
            <a:endParaRPr lang="hr-HR" sz="36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59" y="1428724"/>
            <a:ext cx="1857939" cy="2478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Rezervirano mjesto sadržaj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221" y="3765977"/>
            <a:ext cx="1901121" cy="2535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zervirano mjesto sadržaj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11" y="3828620"/>
            <a:ext cx="1854154" cy="2472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zervirano mjesto sadržaj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1" y="1386289"/>
            <a:ext cx="2004290" cy="2673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aobljeni pravokutnik 2"/>
          <p:cNvSpPr/>
          <p:nvPr/>
        </p:nvSpPr>
        <p:spPr>
          <a:xfrm>
            <a:off x="4003223" y="2010724"/>
            <a:ext cx="3916218" cy="31403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zervirano mjesto sadržaja 2"/>
          <p:cNvSpPr txBox="1">
            <a:spLocks/>
          </p:cNvSpPr>
          <p:nvPr/>
        </p:nvSpPr>
        <p:spPr>
          <a:xfrm>
            <a:off x="4377389" y="2380131"/>
            <a:ext cx="302164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Učenici i razrednici prikupljali su novac u kasicu tijekom prvog polugodišta;</a:t>
            </a:r>
          </a:p>
          <a:p>
            <a:r>
              <a:rPr lang="hr-HR" dirty="0" smtClean="0"/>
              <a:t>Svih 14 razrednih odjela je sudjelovalo;</a:t>
            </a:r>
          </a:p>
          <a:p>
            <a:r>
              <a:rPr lang="hr-HR" dirty="0" smtClean="0"/>
              <a:t>Prikupili su 1.329,20 kuna;</a:t>
            </a:r>
          </a:p>
          <a:p>
            <a:endParaRPr lang="hr-HR" dirty="0" smtClean="0"/>
          </a:p>
          <a:p>
            <a:endParaRPr lang="hr-HR" dirty="0" smtClean="0"/>
          </a:p>
          <a:p>
            <a:pPr marL="0" indent="0">
              <a:buFont typeface="Wingdings" pitchFamily="2" charset="2"/>
              <a:buNone/>
            </a:pPr>
            <a:endParaRPr lang="hr-HR" dirty="0"/>
          </a:p>
        </p:txBody>
      </p:sp>
      <p:pic>
        <p:nvPicPr>
          <p:cNvPr id="10" name="Picture 2" descr="PROJEKT „ŠKOLE ZA AFRIKU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Ekologija prometa, 1.TC razred: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9848" y="2121408"/>
            <a:ext cx="7416155" cy="4050792"/>
          </a:xfrm>
        </p:spPr>
        <p:txBody>
          <a:bodyPr/>
          <a:lstStyle/>
          <a:p>
            <a:r>
              <a:rPr lang="hr-HR" dirty="0" smtClean="0"/>
              <a:t>Obilježavanje Međunarodnog dana zaštite životinja, 4. listopada;</a:t>
            </a:r>
          </a:p>
          <a:p>
            <a:r>
              <a:rPr lang="hr-HR" dirty="0" smtClean="0"/>
              <a:t>Učenici su izrađivali plakate o zaštićenim životinjama na Madagaskaru</a:t>
            </a:r>
            <a:endParaRPr lang="hr-HR" dirty="0"/>
          </a:p>
        </p:txBody>
      </p:sp>
      <p:pic>
        <p:nvPicPr>
          <p:cNvPr id="1026" name="Picture 2" descr="Vidi izvornu sli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94" y="484632"/>
            <a:ext cx="3279793" cy="6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526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Zaštićene vrste Madagaskara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43" y="2120900"/>
            <a:ext cx="5397863" cy="405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3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Radionica na Vijeću učenika održana 2. prosinca 2022.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54" y="2093976"/>
            <a:ext cx="6281401" cy="4711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3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86585" y="1964619"/>
            <a:ext cx="3200400" cy="1737360"/>
          </a:xfrm>
        </p:spPr>
        <p:txBody>
          <a:bodyPr/>
          <a:lstStyle/>
          <a:p>
            <a:r>
              <a:rPr lang="hr-HR" dirty="0" smtClean="0"/>
              <a:t>Vijeće učenika</a:t>
            </a:r>
            <a:endParaRPr lang="hr-HR" dirty="0"/>
          </a:p>
        </p:txBody>
      </p:sp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31" y="2423160"/>
            <a:ext cx="2384820" cy="3180773"/>
          </a:xfrm>
          <a:prstGeom prst="rect">
            <a:avLst/>
          </a:prstGeom>
        </p:spPr>
      </p:pic>
      <p:pic>
        <p:nvPicPr>
          <p:cNvPr id="7" name="Rezervirano mjesto sadržaj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3" y="348578"/>
            <a:ext cx="2321702" cy="3096588"/>
          </a:xfrm>
          <a:prstGeom prst="rect">
            <a:avLst/>
          </a:prstGeom>
        </p:spPr>
      </p:pic>
      <p:pic>
        <p:nvPicPr>
          <p:cNvPr id="8" name="Rezervirano mjesto sadržaj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" y="3632201"/>
            <a:ext cx="2366262" cy="3156021"/>
          </a:xfrm>
          <a:prstGeom prst="rect">
            <a:avLst/>
          </a:prstGeom>
        </p:spPr>
      </p:pic>
      <p:pic>
        <p:nvPicPr>
          <p:cNvPr id="9" name="Rezervirano mjesto sadržaj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3" y="3632201"/>
            <a:ext cx="2367328" cy="3157444"/>
          </a:xfrm>
          <a:prstGeom prst="rect">
            <a:avLst/>
          </a:prstGeom>
        </p:spPr>
      </p:pic>
      <p:pic>
        <p:nvPicPr>
          <p:cNvPr id="10" name="Picture 2" descr="PROJEKT „ŠKOLE ZA AFRIKU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zervirano mjesto sadržaja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8" y="348577"/>
            <a:ext cx="2321701" cy="30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3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Tematski pano povodom Svjetskog dana UNICEF-a, 11. prosinca 2021.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2" b="16472"/>
          <a:stretch/>
        </p:blipFill>
        <p:spPr>
          <a:xfrm>
            <a:off x="3324276" y="2260934"/>
            <a:ext cx="5718124" cy="425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PROJEKT „ŠKOLE ZA AFRIKU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1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Humanitarna prodaja kolača 20. 12. 2021.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Nastavnici i djelatnici škole napravili su kolače za naše učenike i djelatnike uz donaciju od 5,00 kuna za djecu Madagaskara;</a:t>
            </a:r>
          </a:p>
          <a:p>
            <a:r>
              <a:rPr lang="hr-HR" dirty="0" smtClean="0">
                <a:solidFill>
                  <a:srgbClr val="FF0000"/>
                </a:solidFill>
              </a:rPr>
              <a:t>Akciji su se pridružili neki učenici i predstavnici Vijeća roditelja; hvala gđi </a:t>
            </a:r>
            <a:r>
              <a:rPr lang="hr-HR" dirty="0" err="1" smtClean="0">
                <a:solidFill>
                  <a:srgbClr val="FF0000"/>
                </a:solidFill>
              </a:rPr>
              <a:t>Vanessi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hr-HR" dirty="0" err="1" smtClean="0">
                <a:solidFill>
                  <a:srgbClr val="FF0000"/>
                </a:solidFill>
              </a:rPr>
              <a:t>Glussi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smtClean="0">
                <a:solidFill>
                  <a:srgbClr val="FF0000"/>
                </a:solidFill>
              </a:rPr>
              <a:t>(1.V1 razredni odjel)</a:t>
            </a:r>
            <a:r>
              <a:rPr lang="hr-HR" dirty="0" smtClean="0">
                <a:solidFill>
                  <a:srgbClr val="FF0000"/>
                </a:solidFill>
              </a:rPr>
              <a:t>;</a:t>
            </a:r>
            <a:endParaRPr lang="hr-HR" dirty="0" smtClean="0">
              <a:solidFill>
                <a:srgbClr val="FF0000"/>
              </a:solidFill>
            </a:endParaRPr>
          </a:p>
          <a:p>
            <a:r>
              <a:rPr lang="hr-HR" dirty="0" smtClean="0"/>
              <a:t>Članovi radionice 3lab izradili su oblike za izradu božićnih kolačića;</a:t>
            </a:r>
          </a:p>
          <a:p>
            <a:r>
              <a:rPr lang="hr-HR" dirty="0" smtClean="0"/>
              <a:t>U holu škole, projicirali smo video materijale o Africi, Burkini Faso i Madagaskaru;</a:t>
            </a:r>
          </a:p>
          <a:p>
            <a:r>
              <a:rPr lang="hr-HR" dirty="0" smtClean="0"/>
              <a:t>Humanitarno-edukativna akcija je uspjela;</a:t>
            </a:r>
          </a:p>
          <a:p>
            <a:r>
              <a:rPr lang="hr-HR" dirty="0" smtClean="0"/>
              <a:t>Ovom akcijom, prikupili smo  </a:t>
            </a:r>
            <a:r>
              <a:rPr lang="hr-HR" b="1" dirty="0" smtClean="0"/>
              <a:t>1.329,20</a:t>
            </a:r>
            <a:r>
              <a:rPr lang="hr-HR" dirty="0" smtClean="0"/>
              <a:t> kuna;</a:t>
            </a:r>
          </a:p>
        </p:txBody>
      </p:sp>
      <p:pic>
        <p:nvPicPr>
          <p:cNvPr id="4" name="Picture 2" descr="PROJEKT „ŠKOLE ZA AFRIKU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7" y="5737678"/>
            <a:ext cx="1444973" cy="11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2745" r="28841" b="90724"/>
          <a:stretch/>
        </p:blipFill>
        <p:spPr bwMode="auto">
          <a:xfrm>
            <a:off x="0" y="0"/>
            <a:ext cx="2197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86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drva">
  <a:themeElements>
    <a:clrScheme name="Vrsta dr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drv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dr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drva]]</Template>
  <TotalTime>365</TotalTime>
  <Words>453</Words>
  <Application>Microsoft Office PowerPoint</Application>
  <PresentationFormat>Široki zaslon</PresentationFormat>
  <Paragraphs>49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1" baseType="lpstr">
      <vt:lpstr>Calibri</vt:lpstr>
      <vt:lpstr>Rockwell</vt:lpstr>
      <vt:lpstr>Rockwell Condensed</vt:lpstr>
      <vt:lpstr>Times New Roman</vt:lpstr>
      <vt:lpstr>Wingdings</vt:lpstr>
      <vt:lpstr>Vrsta drva</vt:lpstr>
      <vt:lpstr>PowerPoint prezentacija</vt:lpstr>
      <vt:lpstr>Kućice - kasice</vt:lpstr>
      <vt:lpstr>Kućice kasice – akcija se provodila tijekom prvog polugodišta</vt:lpstr>
      <vt:lpstr>Ekologija prometa, 1.TC razred: </vt:lpstr>
      <vt:lpstr>Zaštićene vrste Madagaskara</vt:lpstr>
      <vt:lpstr>Radionica na Vijeću učenika održana 2. prosinca 2022.</vt:lpstr>
      <vt:lpstr>Vijeće učenika</vt:lpstr>
      <vt:lpstr>Tematski pano povodom Svjetskog dana UNICEF-a, 11. prosinca 2021.</vt:lpstr>
      <vt:lpstr>Humanitarna prodaja kolača 20. 12. 2021. </vt:lpstr>
      <vt:lpstr>UPLATILI SMO VRIJEDNU DONACIJU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2. polugodište</vt:lpstr>
      <vt:lpstr>PowerPoint prezentacija</vt:lpstr>
      <vt:lpstr>PowerPoint prezentacija</vt:lpstr>
      <vt:lpstr>Vijeće učenika, 3. svibnja 2022., pedagoška radionica</vt:lpstr>
      <vt:lpstr>Akcija još uvijek traje…</vt:lpstr>
      <vt:lpstr>PowerPoint prezentacija</vt:lpstr>
      <vt:lpstr>PowerPoint prezentacija</vt:lpstr>
      <vt:lpstr>Humanitarna akcija je uspjela…</vt:lpstr>
      <vt:lpstr>PREzENTACIJU IZRADILE: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 za Afriku</dc:title>
  <dc:creator>Mara</dc:creator>
  <cp:lastModifiedBy>Mara</cp:lastModifiedBy>
  <cp:revision>37</cp:revision>
  <dcterms:created xsi:type="dcterms:W3CDTF">2022-01-26T15:06:55Z</dcterms:created>
  <dcterms:modified xsi:type="dcterms:W3CDTF">2022-06-01T13:13:39Z</dcterms:modified>
</cp:coreProperties>
</file>